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4" r:id="rId5"/>
    <p:sldId id="261" r:id="rId6"/>
    <p:sldId id="262" r:id="rId7"/>
    <p:sldId id="260" r:id="rId8"/>
    <p:sldId id="265" r:id="rId9"/>
    <p:sldId id="259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51" autoAdjust="0"/>
    <p:restoredTop sz="82487" autoAdjust="0"/>
  </p:normalViewPr>
  <p:slideViewPr>
    <p:cSldViewPr>
      <p:cViewPr varScale="1">
        <p:scale>
          <a:sx n="61" d="100"/>
          <a:sy n="61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B8BBCF-FC86-496F-AFFE-30C92C17CF42}" type="datetimeFigureOut">
              <a:rPr lang="sk-SK" smtClean="0"/>
              <a:t>1. 6. 2025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A401FE-FB87-4238-9702-8975D4DB814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5984" y="285728"/>
            <a:ext cx="61722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ERASMUS +</a:t>
            </a:r>
            <a:br>
              <a:rPr lang="sk-SK" dirty="0" smtClean="0"/>
            </a:br>
            <a:r>
              <a:rPr lang="sk-SK" dirty="0" smtClean="0"/>
              <a:t>AUTISTICKÁ ŠKOLA</a:t>
            </a:r>
            <a:br>
              <a:rPr lang="sk-SK" dirty="0" smtClean="0"/>
            </a:br>
            <a:r>
              <a:rPr lang="sk-SK" dirty="0" smtClean="0"/>
              <a:t>BRNO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71670" y="5000636"/>
            <a:ext cx="6172200" cy="1371600"/>
          </a:xfrm>
        </p:spPr>
        <p:txBody>
          <a:bodyPr/>
          <a:lstStyle/>
          <a:p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1028" name="Picture 4" descr="https://autistickaskola.cz/wp-content/uploads/2024/06/DJI_0035-HDR-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3825902" cy="2152070"/>
          </a:xfrm>
          <a:prstGeom prst="rect">
            <a:avLst/>
          </a:prstGeom>
          <a:noFill/>
        </p:spPr>
      </p:pic>
      <p:pic>
        <p:nvPicPr>
          <p:cNvPr id="1030" name="Picture 6" descr="https://autistickaskola.cz/wp-content/uploads/2024/02/stolcova-budova-768x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9066"/>
            <a:ext cx="4671994" cy="2627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/>
          <a:lstStyle/>
          <a:p>
            <a:pPr algn="ctr"/>
            <a:r>
              <a:rPr lang="sk-SK" b="1" dirty="0" smtClean="0"/>
              <a:t>Program TEACCH</a:t>
            </a:r>
            <a:endParaRPr lang="sk-SK" b="1" dirty="0"/>
          </a:p>
        </p:txBody>
      </p:sp>
      <p:pic>
        <p:nvPicPr>
          <p:cNvPr id="47106" name="Picture 2" descr="C:\Users\livet\Desktop\Brno 1\IMG_2539.JPEG"/>
          <p:cNvPicPr>
            <a:picLocks noChangeAspect="1" noChangeArrowheads="1"/>
          </p:cNvPicPr>
          <p:nvPr/>
        </p:nvPicPr>
        <p:blipFill>
          <a:blip r:embed="rId2" cstate="print"/>
          <a:srcRect t="8334"/>
          <a:stretch>
            <a:fillRect/>
          </a:stretch>
        </p:blipFill>
        <p:spPr bwMode="auto">
          <a:xfrm>
            <a:off x="214282" y="3000372"/>
            <a:ext cx="2980936" cy="36433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642918"/>
            <a:ext cx="857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Vzdelávanie na celej škole funguje na základe metódy štruktúrovaného učenia, ktoré vychádza z princípov programu TEACCH.  Všetci zamestnanci sú zaškolení ,aby vedeli pracovať podľa princípov programu TEACCH.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celej škole je jednotný systém, všetko si vyrábajú sami. Všetky obrázky, piktogramy,  kartičky ....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všetko majú komunikačné knihy, pre každého žiaka, napr. na HUV majú pesničky podľa obrázkov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varenie recepty, na PVC presné postupy krok po kroku</a:t>
            </a:r>
          </a:p>
          <a:p>
            <a:pPr marL="342900" indent="-342900"/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Picture 3" descr="C:\Users\livet\Desktop\Brno 1\IMG_2520.JPEG"/>
          <p:cNvPicPr>
            <a:picLocks noChangeAspect="1" noChangeArrowheads="1"/>
          </p:cNvPicPr>
          <p:nvPr/>
        </p:nvPicPr>
        <p:blipFill>
          <a:blip r:embed="rId3" cstate="print"/>
          <a:srcRect b="10714"/>
          <a:stretch>
            <a:fillRect/>
          </a:stretch>
        </p:blipFill>
        <p:spPr bwMode="auto">
          <a:xfrm>
            <a:off x="3929058" y="2921620"/>
            <a:ext cx="3857652" cy="3722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livet\Desktop\Brno 1\IMG_2445.JPEG"/>
          <p:cNvPicPr>
            <a:picLocks noChangeAspect="1" noChangeArrowheads="1"/>
          </p:cNvPicPr>
          <p:nvPr/>
        </p:nvPicPr>
        <p:blipFill>
          <a:blip r:embed="rId2" cstate="print"/>
          <a:srcRect r="5376" b="3226"/>
          <a:stretch>
            <a:fillRect/>
          </a:stretch>
        </p:blipFill>
        <p:spPr bwMode="auto">
          <a:xfrm>
            <a:off x="214282" y="0"/>
            <a:ext cx="3143272" cy="4286280"/>
          </a:xfrm>
          <a:prstGeom prst="rect">
            <a:avLst/>
          </a:prstGeom>
          <a:noFill/>
        </p:spPr>
      </p:pic>
      <p:pic>
        <p:nvPicPr>
          <p:cNvPr id="48131" name="Picture 3" descr="C:\Users\livet\Desktop\Brno 1\IMG_24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5254736" cy="2143139"/>
          </a:xfrm>
          <a:prstGeom prst="rect">
            <a:avLst/>
          </a:prstGeom>
          <a:noFill/>
        </p:spPr>
      </p:pic>
      <p:pic>
        <p:nvPicPr>
          <p:cNvPr id="48133" name="Picture 5" descr="C:\Users\livet\Desktop\Brno 1\IMG_2440.JPEG"/>
          <p:cNvPicPr>
            <a:picLocks noChangeAspect="1" noChangeArrowheads="1"/>
          </p:cNvPicPr>
          <p:nvPr/>
        </p:nvPicPr>
        <p:blipFill>
          <a:blip r:embed="rId4" cstate="print"/>
          <a:srcRect t="5623" b="6284"/>
          <a:stretch>
            <a:fillRect/>
          </a:stretch>
        </p:blipFill>
        <p:spPr bwMode="auto">
          <a:xfrm>
            <a:off x="4786314" y="2714620"/>
            <a:ext cx="3872852" cy="3714776"/>
          </a:xfrm>
          <a:prstGeom prst="rect">
            <a:avLst/>
          </a:prstGeom>
          <a:noFill/>
        </p:spPr>
      </p:pic>
      <p:sp>
        <p:nvSpPr>
          <p:cNvPr id="48137" name="AutoShape 9" descr="C:\Users\livet\Desktop\BRNO 2\iCloud Fotky\IMG_214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139" name="AutoShape 11" descr="C:\Users\livet\Desktop\BRNO 2\iCloud Fotky\IMG_214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141" name="AutoShape 13" descr="C:\Users\livet\Desktop\BRNO 2\iCloud Fotky\IMG_2146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8142" name="Picture 14" descr="C:\Users\livet\Desktop\BRNO 2\iCloud Fotky\IMG_214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350586"/>
            <a:ext cx="2252141" cy="250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livet\Desktop\brno od niki\494356123_1721664301762267_922317285727269354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793988" cy="6195365"/>
          </a:xfrm>
          <a:prstGeom prst="rect">
            <a:avLst/>
          </a:prstGeom>
          <a:noFill/>
        </p:spPr>
      </p:pic>
      <p:pic>
        <p:nvPicPr>
          <p:cNvPr id="49156" name="Picture 4" descr="C:\Users\livet\Desktop\brno od niki\494358010_671524929073500_111895749350115327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3500461" cy="466728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000892" y="2143116"/>
            <a:ext cx="212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/>
              <a:t>d</a:t>
            </a:r>
            <a:r>
              <a:rPr lang="sk-SK" dirty="0" smtClean="0"/>
              <a:t>enný režim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14678" y="5143512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Panel s odmenami, žiaci si samí vyberú odmenu, nalepia si  ju na začiatku dňa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Je to buď jeden cukrík, hračka, rozprávka, hra na stolnom futbale </a:t>
            </a:r>
            <a:r>
              <a:rPr lang="sk-SK" dirty="0" err="1" smtClean="0"/>
              <a:t>atď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livet\Desktop\brno od niki\494360222_1164774305662094_26622554232212080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601356" cy="3500462"/>
          </a:xfrm>
          <a:prstGeom prst="rect">
            <a:avLst/>
          </a:prstGeom>
          <a:noFill/>
        </p:spPr>
      </p:pic>
      <p:pic>
        <p:nvPicPr>
          <p:cNvPr id="3" name="Picture 7" descr="C:\Users\livet\Desktop\brno od niki\491217184_1334531194296069_60053217090447847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5012582" cy="2428892"/>
          </a:xfrm>
          <a:prstGeom prst="rect">
            <a:avLst/>
          </a:prstGeom>
          <a:noFill/>
        </p:spPr>
      </p:pic>
      <p:pic>
        <p:nvPicPr>
          <p:cNvPr id="50179" name="Picture 3" descr="C:\Users\livet\Desktop\Brno 1\IMG_243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4082632" cy="2357454"/>
          </a:xfrm>
          <a:prstGeom prst="rect">
            <a:avLst/>
          </a:prstGeom>
          <a:noFill/>
        </p:spPr>
      </p:pic>
      <p:sp>
        <p:nvSpPr>
          <p:cNvPr id="50181" name="AutoShape 5" descr="C:\Users\livet\Desktop\BRNO 2\iCloud Fotky\IMG_2162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0182" name="Picture 6" descr="C:\Users\livet\Desktop\BRNO 2\iCloud Fotky\IMG_216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795627"/>
            <a:ext cx="3046780" cy="4062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57256"/>
          </a:xfrm>
        </p:spPr>
        <p:txBody>
          <a:bodyPr/>
          <a:lstStyle/>
          <a:p>
            <a:pPr algn="ctr"/>
            <a:r>
              <a:rPr lang="sk-SK" b="1" dirty="0" smtClean="0"/>
              <a:t>Ďakujeme za pozornosť</a:t>
            </a:r>
            <a:endParaRPr lang="sk-SK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2C25D3B-2AFD-40DD-AE0E-6DDB021B058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rect">
            <a:avLst/>
          </a:prstGeom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xmlns="" id="{217607F7-FCA8-4CF2-B416-8F4CB8A2300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Hlavné sídlo školy sa nachádza na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Štolcovej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ulici . Nachádza sa tam 7 tried ZŠ a jedna trieda PŠ. Táto budova funguje už 21 rokov .</a:t>
            </a: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autistickaskola.cz/wp-content/uploads/2024/02/stolcova-budova-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"/>
            <a:ext cx="3301981" cy="1857364"/>
          </a:xfrm>
          <a:prstGeom prst="rect">
            <a:avLst/>
          </a:prstGeom>
          <a:noFill/>
        </p:spPr>
      </p:pic>
      <p:pic>
        <p:nvPicPr>
          <p:cNvPr id="41986" name="Picture 2" descr="C:\Users\livet\Desktop\Brno 1\IMG_24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2296107" cy="2857520"/>
          </a:xfrm>
          <a:prstGeom prst="rect">
            <a:avLst/>
          </a:prstGeom>
          <a:noFill/>
        </p:spPr>
      </p:pic>
      <p:pic>
        <p:nvPicPr>
          <p:cNvPr id="41987" name="Picture 3" descr="C:\Users\livet\Desktop\Brno 1\IMG_245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7299"/>
            <a:ext cx="3357586" cy="2601912"/>
          </a:xfrm>
          <a:prstGeom prst="rect">
            <a:avLst/>
          </a:prstGeom>
          <a:noFill/>
        </p:spPr>
      </p:pic>
      <p:pic>
        <p:nvPicPr>
          <p:cNvPr id="41988" name="Picture 4" descr="C:\Users\livet\Desktop\Brno 1\IMG_243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000240"/>
            <a:ext cx="2672250" cy="2143140"/>
          </a:xfrm>
          <a:prstGeom prst="rect">
            <a:avLst/>
          </a:prstGeom>
          <a:noFill/>
        </p:spPr>
      </p:pic>
      <p:pic>
        <p:nvPicPr>
          <p:cNvPr id="41989" name="Picture 5" descr="C:\Users\livet\Desktop\Brno 1\IMG_245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143380"/>
            <a:ext cx="1750887" cy="2500330"/>
          </a:xfrm>
          <a:prstGeom prst="rect">
            <a:avLst/>
          </a:prstGeom>
          <a:noFill/>
        </p:spPr>
      </p:pic>
      <p:pic>
        <p:nvPicPr>
          <p:cNvPr id="41990" name="Picture 6" descr="C:\Users\livet\Desktop\Brno 1\IMG_244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143380"/>
            <a:ext cx="1528722" cy="2460599"/>
          </a:xfrm>
          <a:prstGeom prst="rect">
            <a:avLst/>
          </a:prstGeom>
          <a:noFill/>
        </p:spPr>
      </p:pic>
      <p:pic>
        <p:nvPicPr>
          <p:cNvPr id="41991" name="Picture 7" descr="C:\Users\livet\Desktop\Brno 1\IMG_242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3" y="4286256"/>
            <a:ext cx="2937249" cy="254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285728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Hübnerovej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ulici sa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nacháza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druhá budova školy, kde je 10 tried ZŠ a 3 triedy MŠ.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 novopostavená budova, otvorená od 1.9.2019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 špeciálna škola jediná svojho druhu v ČR navrhnutá pre potreby a vzdelávanie </a:t>
            </a:r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autistov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autistickaskola.cz/wp-content/uploads/2024/06/DJI_0035-HDR-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0" y="214289"/>
            <a:ext cx="3238522" cy="1821669"/>
          </a:xfrm>
          <a:prstGeom prst="rect">
            <a:avLst/>
          </a:prstGeom>
          <a:noFill/>
        </p:spPr>
      </p:pic>
      <p:pic>
        <p:nvPicPr>
          <p:cNvPr id="6" name="Picture 4" descr="C:\Users\livet\Desktop\BRNO 2\iCloud Fotky\IMG_209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4034971" cy="2143140"/>
          </a:xfrm>
          <a:prstGeom prst="rect">
            <a:avLst/>
          </a:prstGeom>
          <a:noFill/>
        </p:spPr>
      </p:pic>
      <p:pic>
        <p:nvPicPr>
          <p:cNvPr id="7" name="Picture 8" descr="C:\Users\livet\Desktop\BRNO 2\iCloud Fotky\IMG_210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74"/>
            <a:ext cx="3733855" cy="1714536"/>
          </a:xfrm>
          <a:prstGeom prst="rect">
            <a:avLst/>
          </a:prstGeom>
          <a:noFill/>
        </p:spPr>
      </p:pic>
      <p:pic>
        <p:nvPicPr>
          <p:cNvPr id="43011" name="Picture 3" descr="C:\Users\livet\Desktop\BRNO 2\iCloud Fotky\IMG_213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929066"/>
            <a:ext cx="2243101" cy="2928934"/>
          </a:xfrm>
          <a:prstGeom prst="rect">
            <a:avLst/>
          </a:prstGeom>
          <a:noFill/>
        </p:spPr>
      </p:pic>
      <p:sp>
        <p:nvSpPr>
          <p:cNvPr id="43013" name="AutoShape 5" descr="C:\Users\livet\Desktop\BRNO 2\iCloud Fotky\IMG_2133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015" name="AutoShape 7" descr="C:\Users\livet\Desktop\BRNO 2\iCloud Fotky\IMG_2133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3016" name="Picture 8" descr="C:\Users\livet\Desktop\BRNO 2\iCloud Fotky\IMG_2136.JPEG"/>
          <p:cNvPicPr>
            <a:picLocks noChangeAspect="1" noChangeArrowheads="1"/>
          </p:cNvPicPr>
          <p:nvPr/>
        </p:nvPicPr>
        <p:blipFill>
          <a:blip r:embed="rId6" cstate="print"/>
          <a:srcRect r="24138"/>
          <a:stretch>
            <a:fillRect/>
          </a:stretch>
        </p:blipFill>
        <p:spPr bwMode="auto">
          <a:xfrm>
            <a:off x="4929190" y="3929066"/>
            <a:ext cx="1571636" cy="292893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429124" y="235743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/>
              <a:t> majú 1 rehabilitačnú triedu, kde sú žiaci s telesným postihnutím</a:t>
            </a:r>
          </a:p>
          <a:p>
            <a:pPr>
              <a:buFont typeface="Wingdings" pitchFamily="2" charset="2"/>
              <a:buChar char="v"/>
            </a:pPr>
            <a:r>
              <a:rPr lang="sk-SK" dirty="0"/>
              <a:t> </a:t>
            </a:r>
            <a:r>
              <a:rPr lang="sk-SK" dirty="0" err="1" smtClean="0"/>
              <a:t>snoezelen</a:t>
            </a:r>
            <a:r>
              <a:rPr lang="sk-SK" dirty="0" smtClean="0"/>
              <a:t>, miestnosti na VV, HUV, PVC, pestovateľské práce, rehabilitačnú miestnosť, telocvičňu</a:t>
            </a:r>
          </a:p>
          <a:p>
            <a:pPr>
              <a:buFont typeface="Wingdings" pitchFamily="2" charset="2"/>
              <a:buChar char="v"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ivet\Desktop\BRNO 2\iCloud Fotky\IMG_21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171663" cy="3065996"/>
          </a:xfrm>
          <a:prstGeom prst="rect">
            <a:avLst/>
          </a:prstGeom>
          <a:noFill/>
        </p:spPr>
      </p:pic>
      <p:pic>
        <p:nvPicPr>
          <p:cNvPr id="44034" name="Picture 2" descr="C:\Users\livet\Desktop\BRNO 2\iCloud Fotky\IMG_21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290"/>
            <a:ext cx="2857520" cy="3000396"/>
          </a:xfrm>
          <a:prstGeom prst="rect">
            <a:avLst/>
          </a:prstGeom>
          <a:noFill/>
        </p:spPr>
      </p:pic>
      <p:pic>
        <p:nvPicPr>
          <p:cNvPr id="4" name="Picture 7" descr="C:\Users\livet\Desktop\BRNO 2\iCloud Fotky\IMG_21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2003136" cy="3214710"/>
          </a:xfrm>
          <a:prstGeom prst="rect">
            <a:avLst/>
          </a:prstGeom>
          <a:noFill/>
        </p:spPr>
      </p:pic>
      <p:pic>
        <p:nvPicPr>
          <p:cNvPr id="5" name="Picture 2" descr="C:\Users\livet\Desktop\BRNO 2\iCloud Fotky\IMG_209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71876"/>
            <a:ext cx="3166014" cy="3071834"/>
          </a:xfrm>
          <a:prstGeom prst="rect">
            <a:avLst/>
          </a:prstGeom>
          <a:noFill/>
        </p:spPr>
      </p:pic>
      <p:pic>
        <p:nvPicPr>
          <p:cNvPr id="6" name="Picture 5" descr="C:\Users\livet\Desktop\BRNO 2\iCloud Fotky\IMG_206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42852"/>
            <a:ext cx="2643206" cy="3077329"/>
          </a:xfrm>
          <a:prstGeom prst="rect">
            <a:avLst/>
          </a:prstGeom>
          <a:noFill/>
        </p:spPr>
      </p:pic>
      <p:pic>
        <p:nvPicPr>
          <p:cNvPr id="44035" name="Picture 3" descr="C:\Users\livet\Desktop\BRNO 2\iCloud Fotky\IMG_212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429000"/>
            <a:ext cx="275608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livet\Desktop\BRNO 2\iCloud Fotky\IMG_20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2586920" cy="3143248"/>
          </a:xfrm>
          <a:prstGeom prst="rect">
            <a:avLst/>
          </a:prstGeom>
          <a:noFill/>
        </p:spPr>
      </p:pic>
      <p:pic>
        <p:nvPicPr>
          <p:cNvPr id="38922" name="Picture 10" descr="C:\Users\livet\Desktop\BRNO 2\iCloud Fotky\IMG_209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401614" cy="3071810"/>
          </a:xfrm>
          <a:prstGeom prst="rect">
            <a:avLst/>
          </a:prstGeom>
          <a:noFill/>
        </p:spPr>
      </p:pic>
      <p:pic>
        <p:nvPicPr>
          <p:cNvPr id="38923" name="Picture 11" descr="C:\Users\livet\Desktop\BRNO 2\iCloud Fotky\IMG_21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"/>
            <a:ext cx="2429030" cy="3143248"/>
          </a:xfrm>
          <a:prstGeom prst="rect">
            <a:avLst/>
          </a:prstGeom>
          <a:noFill/>
        </p:spPr>
      </p:pic>
      <p:pic>
        <p:nvPicPr>
          <p:cNvPr id="38924" name="Picture 12" descr="C:\Users\livet\Desktop\BRNO 2\iCloud Fotky\IMG_212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2752332" cy="3286148"/>
          </a:xfrm>
          <a:prstGeom prst="rect">
            <a:avLst/>
          </a:prstGeom>
          <a:noFill/>
        </p:spPr>
      </p:pic>
      <p:pic>
        <p:nvPicPr>
          <p:cNvPr id="38925" name="Picture 13" descr="C:\Users\livet\Desktop\BRNO 2\iCloud Fotky\IMG_212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370901"/>
            <a:ext cx="2500330" cy="3298607"/>
          </a:xfrm>
          <a:prstGeom prst="rect">
            <a:avLst/>
          </a:prstGeom>
          <a:noFill/>
        </p:spPr>
      </p:pic>
      <p:pic>
        <p:nvPicPr>
          <p:cNvPr id="38926" name="Picture 14" descr="C:\Users\livet\Desktop\BRNO 2\iCloud Fotky\IMG_208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286124"/>
            <a:ext cx="239269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71802" y="0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Základná škola</a:t>
            </a: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14678" y="571480"/>
            <a:ext cx="5572164" cy="640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Škola disponuje špeciálne upravenými triedami, ktoré sú rozčlenené na jednotlivé pracovné kútiky podľa typu činností.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Súčasťou každej triedy je  šatňa, toaleta, kuchynka a 2 miestnosti na individuálnu prácu, kde si berie každá učiteľka žiaka na matematiku, anglický jazyk a český jazyk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Vyučovanie prebieha v blokoch a zohľadňuje individuálne potreby žiakov.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V triede sú 4 – max 6 žiaci.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O žiakov sa v každej jednej triede stará tím 2 učiteliek a 2 asistentiek.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Každá učiteľka musí mať ukončené špeciálno-pedagogické vzdelanie Mgr.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Asistentky si berú žiakov individuálne na výchovy, podľa rozvrhu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Všetci žiaci sa prezliekajú každý deň, + na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Pre žiakov s častými afektmi majú vypracovaný tzv. krízový plán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Najťažší stav, chlapec 16 ročný má 1 učiteľku a 1 asistentku, triedu a </a:t>
            </a:r>
            <a:r>
              <a:rPr lang="sk-SK" dirty="0" err="1" smtClean="0"/>
              <a:t>bezpodnetnú</a:t>
            </a:r>
            <a:r>
              <a:rPr lang="sk-SK" dirty="0" smtClean="0"/>
              <a:t> miestnosť pod kamerovým systémom</a:t>
            </a:r>
            <a:endParaRPr lang="sk-SK" dirty="0"/>
          </a:p>
        </p:txBody>
      </p:sp>
      <p:pic>
        <p:nvPicPr>
          <p:cNvPr id="40963" name="Picture 3" descr="C:\Users\livet\Desktop\Brno 1\IMG_25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93662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14546" y="214290"/>
            <a:ext cx="3274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Materská škola</a:t>
            </a: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5720" y="714357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MŠ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3 triedy, s počtom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detí v triede 4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 6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detí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každej triede sú 2 učiteľky + 1 asistentka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každá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trieda je vybavená vlastnou herňou, kuchynkou, spálňou, učebňou na individuálnu prácu, šatňou a detskými toaletami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učiteľky v MŠ stačí vysokoškolské vzdelanie 1.stupňa /Bc./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všetci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asistentky musia mať minimálne kurz pre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asistentov</a:t>
            </a:r>
          </a:p>
          <a:p>
            <a:pPr>
              <a:buFont typeface="Wingdings" pitchFamily="2" charset="2"/>
              <a:buChar char="v"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trieda sa skladá z veľkej hlavnej miestnosti /herne/, zo šatne, detských toaliet, miestnosti na spanie, kuchynky a miestnosti na individuálnu prácu s dieťaťom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C:\Users\livet\Desktop\Brno 1\IMG_25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3305642" cy="3643338"/>
          </a:xfrm>
          <a:prstGeom prst="rect">
            <a:avLst/>
          </a:prstGeom>
          <a:noFill/>
        </p:spPr>
      </p:pic>
      <p:pic>
        <p:nvPicPr>
          <p:cNvPr id="39939" name="Picture 3" descr="C:\Users\livet\Desktop\Brno 1\IMG_25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00372"/>
            <a:ext cx="2275970" cy="3643338"/>
          </a:xfrm>
          <a:prstGeom prst="rect">
            <a:avLst/>
          </a:prstGeom>
          <a:noFill/>
        </p:spPr>
      </p:pic>
      <p:pic>
        <p:nvPicPr>
          <p:cNvPr id="39940" name="Picture 4" descr="C:\Users\livet\Desktop\Brno 1\IMG_25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221" y="3000372"/>
            <a:ext cx="256718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livet\Desktop\BRNO 2\iCloud Fotky\IMG_21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317486" cy="3305997"/>
          </a:xfrm>
          <a:prstGeom prst="rect">
            <a:avLst/>
          </a:prstGeom>
          <a:noFill/>
        </p:spPr>
      </p:pic>
      <p:pic>
        <p:nvPicPr>
          <p:cNvPr id="46083" name="Picture 3" descr="C:\Users\livet\Desktop\Brno 1\IMG_25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528854" cy="3385315"/>
          </a:xfrm>
          <a:prstGeom prst="rect">
            <a:avLst/>
          </a:prstGeom>
          <a:noFill/>
        </p:spPr>
      </p:pic>
      <p:pic>
        <p:nvPicPr>
          <p:cNvPr id="46085" name="Picture 5" descr="C:\Users\livet\Desktop\Brno 1\IMG_25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3429024" cy="2571768"/>
          </a:xfrm>
          <a:prstGeom prst="rect">
            <a:avLst/>
          </a:prstGeom>
          <a:noFill/>
        </p:spPr>
      </p:pic>
      <p:pic>
        <p:nvPicPr>
          <p:cNvPr id="46087" name="Picture 7" descr="C:\Users\livet\Desktop\brno od niki\495075928_734165068949838_95143397628995716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71480"/>
            <a:ext cx="243679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642918"/>
            <a:ext cx="80010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Jediná 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svojho druhu v celej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Budovy škôl sú od seba vzdialené 40 minút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Porady majú iba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Kolegovia z oboch budov sa navzájom nepoznajú, stretávajú sa výnimočné na akciách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na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Hübnerovej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 vrátnicu, kde sedí školník a správca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Jedlo si dovážajú, majú na výber z dvoch jedál, varia aj bezlepkovo a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bezmliečne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Počas vyučovania nezvoní 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PŠ majú iba jedno ročnú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Zamestnancov prijímajú na základe výberových konaní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Asistentky pracujú na ½ úväzku ako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pedag.asistent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½ úväzku ako vychovávateľka /kvôli tomu, že poobede pracujú ako </a:t>
            </a:r>
            <a:r>
              <a:rPr lang="sk-S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vychovaváteľky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ŠKD/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ČR nepoznajú atestácie, aktualizačné a inovačné vzdelávania, vzdelávanie končí ukončením VŠ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Robia si rôzne kurzy / kurz sebaobrany, 1. pomoci ..../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Asistentky majú kompetencie učiť výchovy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 ročne chodí celá škola do školy v prírode na celý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týždeň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Žiakov socializujú v najvyššej možnej miere, chodia hromadnou dopravou, do mesta, na rôzne denné výlety </a:t>
            </a:r>
            <a:r>
              <a:rPr lang="sk-SK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atď</a:t>
            </a: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celej škole je 150 zamestnancov a 132 žiakov.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je otvorená od: 7.00 – 16.00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Vzdelávanie na celej škole funguje na základe metódy štruktúrovaného učenia, ktoré vychádza z princípov programu TEACCH.  Všetci zamestnanci sú zaškolení aby vedeli pracovať podľa princípov programu TEACCH.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600" dirty="0"/>
          </a:p>
        </p:txBody>
      </p:sp>
      <p:sp>
        <p:nvSpPr>
          <p:cNvPr id="3" name="Obdélník 2"/>
          <p:cNvSpPr/>
          <p:nvPr/>
        </p:nvSpPr>
        <p:spPr>
          <a:xfrm>
            <a:off x="2571737" y="285728"/>
            <a:ext cx="3060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Zaujímavosti o škole</a:t>
            </a:r>
            <a:endParaRPr lang="sk-SK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D049D6B5DAA641AC1E39723546231E" ma:contentTypeVersion="16" ma:contentTypeDescription="Umožňuje vytvoriť nový dokument." ma:contentTypeScope="" ma:versionID="1467d5f1b6d99afb6a921211ed826078">
  <xsd:schema xmlns:xsd="http://www.w3.org/2001/XMLSchema" xmlns:xs="http://www.w3.org/2001/XMLSchema" xmlns:p="http://schemas.microsoft.com/office/2006/metadata/properties" xmlns:ns2="dda2e998-4ddc-4b59-97b7-5516fe7dc318" xmlns:ns3="30068dce-129a-4df0-9c2c-91c87692d67d" targetNamespace="http://schemas.microsoft.com/office/2006/metadata/properties" ma:root="true" ma:fieldsID="34ed0a3960f0478580c1149447aa841b" ns2:_="" ns3:_="">
    <xsd:import namespace="dda2e998-4ddc-4b59-97b7-5516fe7dc318"/>
    <xsd:import namespace="30068dce-129a-4df0-9c2c-91c87692d6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2e998-4ddc-4b59-97b7-5516fe7dc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d78cb7f1-641c-4eb6-b582-1d726dd00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68dce-129a-4df0-9c2c-91c87692d6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eb406c4-e910-4c71-8bf2-89fb2eedf939}" ma:internalName="TaxCatchAll" ma:showField="CatchAllData" ma:web="30068dce-129a-4df0-9c2c-91c87692d6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068dce-129a-4df0-9c2c-91c87692d67d" xsi:nil="true"/>
    <lcf76f155ced4ddcb4097134ff3c332f xmlns="dda2e998-4ddc-4b59-97b7-5516fe7dc3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85F20A-C8B7-4BB7-925D-92BAC46440B6}"/>
</file>

<file path=customXml/itemProps2.xml><?xml version="1.0" encoding="utf-8"?>
<ds:datastoreItem xmlns:ds="http://schemas.openxmlformats.org/officeDocument/2006/customXml" ds:itemID="{F06A3FF1-C618-4AD8-9B62-5173783FE8FE}"/>
</file>

<file path=customXml/itemProps3.xml><?xml version="1.0" encoding="utf-8"?>
<ds:datastoreItem xmlns:ds="http://schemas.openxmlformats.org/officeDocument/2006/customXml" ds:itemID="{49C87BD3-D533-47BC-8C6E-5BD2BA631C7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3056</TotalTime>
  <Words>676</Words>
  <Application>Microsoft Office PowerPoint</Application>
  <PresentationFormat>Předvádění na obrazovce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ERASMUS + AUTISTICKÁ ŠKOLA BRNO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Program TEACCH</vt:lpstr>
      <vt:lpstr>Snímek 11</vt:lpstr>
      <vt:lpstr>Snímek 12</vt:lpstr>
      <vt:lpstr>Snímek 13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AUTISTICKÁ ŠKOLA BRNO</dc:title>
  <dc:creator>Livia JG</dc:creator>
  <cp:lastModifiedBy>Livia JG</cp:lastModifiedBy>
  <cp:revision>73</cp:revision>
  <dcterms:created xsi:type="dcterms:W3CDTF">2025-06-01T15:34:54Z</dcterms:created>
  <dcterms:modified xsi:type="dcterms:W3CDTF">2025-06-03T18:31:53Z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0x010100EBD049D6B5DAA641AC1E39723546231E</vt:lpwstr>
  </property>
</Properties>
</file>